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305" r:id="rId3"/>
    <p:sldId id="257" r:id="rId4"/>
    <p:sldId id="258" r:id="rId5"/>
    <p:sldId id="259" r:id="rId6"/>
    <p:sldId id="261" r:id="rId7"/>
    <p:sldId id="306" r:id="rId8"/>
    <p:sldId id="301" r:id="rId9"/>
    <p:sldId id="284" r:id="rId10"/>
    <p:sldId id="302" r:id="rId11"/>
    <p:sldId id="307" r:id="rId12"/>
    <p:sldId id="262" r:id="rId13"/>
    <p:sldId id="263" r:id="rId14"/>
    <p:sldId id="264" r:id="rId15"/>
    <p:sldId id="265" r:id="rId16"/>
    <p:sldId id="266" r:id="rId17"/>
    <p:sldId id="267" r:id="rId18"/>
    <p:sldId id="309" r:id="rId19"/>
    <p:sldId id="310" r:id="rId20"/>
    <p:sldId id="269" r:id="rId21"/>
    <p:sldId id="270" r:id="rId22"/>
    <p:sldId id="271" r:id="rId23"/>
    <p:sldId id="272" r:id="rId24"/>
    <p:sldId id="273" r:id="rId25"/>
    <p:sldId id="274" r:id="rId26"/>
    <p:sldId id="282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285" r:id="rId41"/>
    <p:sldId id="286" r:id="rId42"/>
    <p:sldId id="311" r:id="rId43"/>
    <p:sldId id="283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863CD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413" autoAdjust="0"/>
  </p:normalViewPr>
  <p:slideViewPr>
    <p:cSldViewPr>
      <p:cViewPr varScale="1">
        <p:scale>
          <a:sx n="62" d="100"/>
          <a:sy n="62" d="100"/>
        </p:scale>
        <p:origin x="-136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284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5210A52-8985-40CE-9C28-6DE9480E0908}" type="datetimeFigureOut">
              <a:rPr lang="ko-KR" altLang="en-US" smtClean="0"/>
              <a:pPr/>
              <a:t>2014-11-21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-bloggers.com/self-organising-maps-for-customer-segmentation-using-r/" TargetMode="External"/><Relationship Id="rId2" Type="http://schemas.openxmlformats.org/officeDocument/2006/relationships/hyperlink" Target="http://www.jstatsoft.org/v21/i05/pa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Competitive_learning" TargetMode="External"/><Relationship Id="rId5" Type="http://schemas.openxmlformats.org/officeDocument/2006/relationships/hyperlink" Target="http://en.wikipedia.org/wiki/Self-organizing_map" TargetMode="External"/><Relationship Id="rId4" Type="http://schemas.openxmlformats.org/officeDocument/2006/relationships/hyperlink" Target="http://www.slideshare.net/shanelynn/2014-0117-dublin-r-selforganising-maps-for-customer-segmentation-shane-lyn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2060848"/>
            <a:ext cx="8064896" cy="1152128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MV Boli" pitchFamily="2" charset="0"/>
              </a:rPr>
              <a:t>Self-Organizing Map, SOM 1</a:t>
            </a:r>
            <a:br>
              <a:rPr lang="en-US" altLang="ko-KR" sz="3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MV Boli" pitchFamily="2" charset="0"/>
              </a:rPr>
            </a:br>
            <a:r>
              <a:rPr lang="en-US" altLang="ko-KR" sz="3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MV Boli" pitchFamily="2" charset="0"/>
              </a:rPr>
              <a:t>(</a:t>
            </a:r>
            <a:r>
              <a:rPr lang="ko-KR" altLang="en-US" sz="3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MV Boli" pitchFamily="2" charset="0"/>
              </a:rPr>
              <a:t>자기조직화지도</a:t>
            </a:r>
            <a:r>
              <a:rPr lang="en-US" altLang="ko-KR" sz="3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MV Boli" pitchFamily="2" charset="0"/>
              </a:rPr>
              <a:t>)</a:t>
            </a:r>
            <a:endParaRPr lang="ko-KR" altLang="en-US" sz="36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  <a:cs typeface="MV Boli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4149080"/>
            <a:ext cx="8077200" cy="1512168"/>
          </a:xfrm>
        </p:spPr>
        <p:txBody>
          <a:bodyPr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Statistical Methodology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200903877  Hwang </a:t>
            </a:r>
            <a:r>
              <a:rPr lang="en-US" altLang="ko-KR" sz="2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Seong-yun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algn="ctr"/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algn="ctr"/>
            <a:r>
              <a:rPr lang="en-US" altLang="ko-KR" sz="2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Hankuk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 University of Foreign Studies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Department of Statistics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Principle of SOM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7912137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683568" y="3232026"/>
            <a:ext cx="3744416" cy="21602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5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Principle of SOM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17" y="1774825"/>
            <a:ext cx="6380965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923928" y="2780928"/>
            <a:ext cx="3024336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480942" y="5373216"/>
            <a:ext cx="1944216" cy="21602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Principle of SOM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724128" y="1412776"/>
            <a:ext cx="2962672" cy="2520280"/>
          </a:xfrm>
        </p:spPr>
        <p:txBody>
          <a:bodyPr>
            <a:no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Find two largest </a:t>
            </a:r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principal component eigenvectors …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SOM may be considered a nonlinear generalization of </a:t>
            </a:r>
            <a:r>
              <a:rPr lang="en-US" altLang="ko-KR" sz="1600" u="sng" dirty="0" smtClean="0">
                <a:latin typeface="맑은 고딕" pitchFamily="50" charset="-127"/>
                <a:ea typeface="맑은 고딕" pitchFamily="50" charset="-127"/>
              </a:rPr>
              <a:t>Principal Components Analysis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 (PCA).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5112568" cy="4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221088"/>
            <a:ext cx="2165575" cy="20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Principle of SOM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12160" y="3068960"/>
            <a:ext cx="2674640" cy="3328792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Features of neural-network from Self-Organizing Map …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5256584" cy="4996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Some Example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84168" y="3068960"/>
            <a:ext cx="2880320" cy="2880320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Using SOM for clustering face data …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2856"/>
            <a:ext cx="5832648" cy="396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Some Example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68144" y="3140968"/>
            <a:ext cx="3096344" cy="3256784"/>
          </a:xfrm>
        </p:spPr>
        <p:txBody>
          <a:bodyPr>
            <a:normAutofit/>
          </a:bodyPr>
          <a:lstStyle/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미국 의회와 관련된 투표의 결과에 대한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SOM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패턴분석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u="sng" dirty="0" smtClean="0">
                <a:latin typeface="맑은 고딕" pitchFamily="50" charset="-127"/>
                <a:ea typeface="맑은 고딕" pitchFamily="50" charset="-127"/>
              </a:rPr>
              <a:t>Red : </a:t>
            </a:r>
            <a:r>
              <a:rPr lang="ko-KR" altLang="en-US" sz="1400" u="sng" dirty="0" smtClean="0">
                <a:latin typeface="맑은 고딕" pitchFamily="50" charset="-127"/>
                <a:ea typeface="맑은 고딕" pitchFamily="50" charset="-127"/>
              </a:rPr>
              <a:t>공화당 </a:t>
            </a:r>
            <a:endParaRPr lang="en-US" altLang="ko-KR" sz="1400" u="sng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u="sng" dirty="0" smtClean="0">
                <a:latin typeface="맑은 고딕" pitchFamily="50" charset="-127"/>
                <a:ea typeface="맑은 고딕" pitchFamily="50" charset="-127"/>
              </a:rPr>
              <a:t>Blue : </a:t>
            </a:r>
            <a:r>
              <a:rPr lang="ko-KR" altLang="en-US" sz="1400" u="sng" dirty="0" smtClean="0">
                <a:latin typeface="맑은 고딕" pitchFamily="50" charset="-127"/>
                <a:ea typeface="맑은 고딕" pitchFamily="50" charset="-127"/>
              </a:rPr>
              <a:t>민주당 </a:t>
            </a:r>
            <a:r>
              <a:rPr lang="en-US" altLang="ko-KR" sz="1400" u="sng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5472608" cy="5128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Some Example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528" y="5949280"/>
            <a:ext cx="8363272" cy="432048"/>
          </a:xfrm>
        </p:spPr>
        <p:txBody>
          <a:bodyPr>
            <a:no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아미노산의 구조를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SOM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기법을 통하여 분석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7670417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Some Example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5949280"/>
            <a:ext cx="8219256" cy="576064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Using SOM in social research … 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72816"/>
            <a:ext cx="662902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53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Continue to </a:t>
            </a:r>
            <a:br>
              <a:rPr lang="en-US" altLang="ko-KR" sz="53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53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next video~~!!</a:t>
            </a:r>
            <a:endParaRPr lang="ko-KR" altLang="en-US" sz="53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2060848"/>
            <a:ext cx="8064896" cy="1152128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MV Boli" pitchFamily="2" charset="0"/>
              </a:rPr>
              <a:t>Self-Organizing Map, SOM 2</a:t>
            </a:r>
            <a:br>
              <a:rPr lang="en-US" altLang="ko-KR" sz="3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MV Boli" pitchFamily="2" charset="0"/>
              </a:rPr>
            </a:br>
            <a:r>
              <a:rPr lang="en-US" altLang="ko-KR" sz="3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MV Boli" pitchFamily="2" charset="0"/>
              </a:rPr>
              <a:t>(</a:t>
            </a:r>
            <a:r>
              <a:rPr lang="ko-KR" altLang="en-US" sz="3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MV Boli" pitchFamily="2" charset="0"/>
              </a:rPr>
              <a:t>자기조직화지도</a:t>
            </a:r>
            <a:r>
              <a:rPr lang="en-US" altLang="ko-KR" sz="3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MV Boli" pitchFamily="2" charset="0"/>
              </a:rPr>
              <a:t>)</a:t>
            </a:r>
            <a:endParaRPr lang="ko-KR" altLang="en-US" sz="36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  <a:cs typeface="MV Boli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4149080"/>
            <a:ext cx="8077200" cy="1512168"/>
          </a:xfrm>
        </p:spPr>
        <p:txBody>
          <a:bodyPr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Statistical Methodology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200903877  Hwang </a:t>
            </a:r>
            <a:r>
              <a:rPr lang="en-US" altLang="ko-KR" sz="2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Seong-yun</a:t>
            </a:r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algn="ctr"/>
            <a:endParaRPr lang="en-US" altLang="ko-KR" sz="24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Lucida Sans Unicode" pitchFamily="34" charset="0"/>
            </a:endParaRPr>
          </a:p>
          <a:p>
            <a:pPr algn="ctr"/>
            <a:r>
              <a:rPr lang="en-US" altLang="ko-KR" sz="2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Hankuk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 University of Foreign Studies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Lucida Sans Unicode" pitchFamily="34" charset="0"/>
              </a:rPr>
              <a:t>Department of Statistics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INDEX</a:t>
            </a:r>
            <a:endParaRPr lang="ko-KR" altLang="en-US" sz="40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1520" y="1773936"/>
            <a:ext cx="4032448" cy="4623816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Introduce (Self-Organizing Map)</a:t>
            </a:r>
          </a:p>
          <a:p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Teuvo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Kohonen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Principle of SOM</a:t>
            </a:r>
          </a:p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Some Example</a:t>
            </a:r>
          </a:p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Using R(Predicting class of wine)</a:t>
            </a:r>
          </a:p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Using R(2011 Irish Census data)</a:t>
            </a:r>
          </a:p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Conclusion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2350758"/>
            <a:ext cx="4330824" cy="3250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 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(Predicting class of wine)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47664" y="2060848"/>
            <a:ext cx="5616624" cy="452683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323528" y="1628800"/>
            <a:ext cx="2376264" cy="358920"/>
          </a:xfrm>
        </p:spPr>
        <p:txBody>
          <a:bodyPr>
            <a:noAutofit/>
          </a:bodyPr>
          <a:lstStyle/>
          <a:p>
            <a:r>
              <a:rPr lang="en-US" altLang="ko-KR" sz="1600" b="1" dirty="0" smtClean="0"/>
              <a:t>Wine data</a:t>
            </a: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 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(Predicting class of wine)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520" y="4293096"/>
            <a:ext cx="8435280" cy="1152128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Result table</a:t>
            </a:r>
          </a:p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57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test data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들 중 실제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class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인데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으로 잘못 예측한 자료가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개이므로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Misclassification rate(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오분류율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3/57=0.053 (5.3%)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3500" dirty="0" smtClean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2204864"/>
            <a:ext cx="6408713" cy="142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797596" y="319392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 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(Predicting class of wine)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6021288"/>
            <a:ext cx="8291264" cy="432048"/>
          </a:xfrm>
        </p:spPr>
        <p:txBody>
          <a:bodyPr>
            <a:no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Variation of Mean distance to closest unit by Iteration progress … 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내용 개체 틀 6" descr="wine1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1628800"/>
            <a:ext cx="6768752" cy="43359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 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(Predicting class of wine)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79512" y="6021288"/>
            <a:ext cx="8352928" cy="648072"/>
          </a:xfrm>
        </p:spPr>
        <p:txBody>
          <a:bodyPr>
            <a:no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wine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별로 나타난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변수값에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따라 어떤 식으로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modeling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실시했는지 보여주는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fan diagram …</a:t>
            </a:r>
          </a:p>
        </p:txBody>
      </p:sp>
      <p:pic>
        <p:nvPicPr>
          <p:cNvPr id="7" name="내용 개체 틀 6" descr="wine2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628800"/>
            <a:ext cx="8136904" cy="43578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 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(Predicting class of wine)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6165304"/>
            <a:ext cx="8291264" cy="432048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Result of modeling by SOM …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lang="ko-KR" altLang="en-US" dirty="0"/>
          </a:p>
        </p:txBody>
      </p:sp>
      <p:pic>
        <p:nvPicPr>
          <p:cNvPr id="7" name="내용 개체 틀 6" descr="wine3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700807"/>
            <a:ext cx="8352928" cy="447357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 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(Predicting class of wine)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6093296"/>
            <a:ext cx="8219256" cy="432048"/>
          </a:xfrm>
        </p:spPr>
        <p:txBody>
          <a:bodyPr>
            <a:no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Distribution of training data … 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내용 개체 틀 6" descr="wine4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628800"/>
            <a:ext cx="7128792" cy="43860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 </a:t>
            </a:r>
            <a:b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(Predicting class of wine)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6237312"/>
            <a:ext cx="8291264" cy="432048"/>
          </a:xfrm>
        </p:spPr>
        <p:txBody>
          <a:bodyPr>
            <a:no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Result of clustering by SOM…</a:t>
            </a:r>
          </a:p>
        </p:txBody>
      </p:sp>
      <p:pic>
        <p:nvPicPr>
          <p:cNvPr id="7" name="내용 개체 틀 6" descr="wine5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628799"/>
            <a:ext cx="7704856" cy="4513507"/>
          </a:xfrm>
        </p:spPr>
      </p:pic>
    </p:spTree>
    <p:extLst>
      <p:ext uri="{BB962C8B-B14F-4D97-AF65-F5344CB8AC3E}">
        <p14:creationId xmlns="" xmlns:p14="http://schemas.microsoft.com/office/powerpoint/2010/main" val="27737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68144" y="2636912"/>
            <a:ext cx="3096344" cy="3760840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Ireland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Dublin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구성하는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18,488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곳의 작은 지역들에 대한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clustering …</a:t>
            </a:r>
          </a:p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http://shanelynn.ie/index.php/self-organising-maps-for-customer-segmentation-using-r/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060848"/>
            <a:ext cx="5474503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sz="half" idx="2"/>
          </p:nvPr>
        </p:nvSpPr>
        <p:spPr>
          <a:xfrm>
            <a:off x="395536" y="4725144"/>
            <a:ext cx="8291264" cy="1008112"/>
          </a:xfrm>
        </p:spPr>
        <p:txBody>
          <a:bodyPr>
            <a:normAutofit/>
          </a:bodyPr>
          <a:lstStyle/>
          <a:p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Some previous working</a:t>
            </a:r>
          </a:p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비교가 가능한 통계량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평균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비율 등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을 계산하여 첨부하기 위한 작업 실시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분석이 가능하도록 순위화 되어있는 변수들을 수치화시킴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3900" dirty="0" smtClean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132856"/>
            <a:ext cx="7416824" cy="17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4509120"/>
            <a:ext cx="8291264" cy="1008112"/>
          </a:xfrm>
        </p:spPr>
        <p:txBody>
          <a:bodyPr>
            <a:no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각각의 지역에 해당하는 특징들을 수치화하여 계산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분석용 데이터는 각 지역의 고유번호와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특징을 나타내는 변수들을 포함하여 총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변수들로 구성됨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2132856"/>
            <a:ext cx="7776865" cy="1713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Introduce 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(Self-Organizing Map)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1772816"/>
            <a:ext cx="8712968" cy="864096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대뇌피질과 시각피질을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modeling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en-US" altLang="ko-KR" sz="1600" u="sng" dirty="0" smtClean="0">
                <a:latin typeface="맑은 고딕" pitchFamily="50" charset="-127"/>
                <a:ea typeface="맑은 고딕" pitchFamily="50" charset="-127"/>
              </a:rPr>
              <a:t>Artificial Neural-network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일종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Node 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연결점</a:t>
            </a: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endParaRPr lang="ko-KR" altLang="en-US" sz="1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39" y="2564904"/>
            <a:ext cx="6458537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796136" y="3068960"/>
            <a:ext cx="2890664" cy="3328792"/>
          </a:xfrm>
        </p:spPr>
        <p:txBody>
          <a:bodyPr>
            <a:norm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최종 분석용 데이터를 기반으로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SOM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기법 구현을 위한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training data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생성하고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model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구축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04864"/>
            <a:ext cx="5243081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44824"/>
            <a:ext cx="4040188" cy="569518"/>
          </a:xfrm>
        </p:spPr>
        <p:txBody>
          <a:bodyPr>
            <a:noAutofit/>
          </a:bodyPr>
          <a:lstStyle/>
          <a:p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실험 반복횟수에 따라 변하는 가장 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가까운 개체들의 평균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거리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3"/>
          </p:nvPr>
        </p:nvSpPr>
        <p:spPr>
          <a:xfrm>
            <a:off x="4645025" y="1844824"/>
            <a:ext cx="4041775" cy="569518"/>
          </a:xfrm>
        </p:spPr>
        <p:txBody>
          <a:bodyPr>
            <a:noAutofit/>
          </a:bodyPr>
          <a:lstStyle/>
          <a:p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해당하는 </a:t>
            </a:r>
            <a:r>
              <a:rPr lang="en-US" altLang="ko-KR" sz="1400" b="0" cap="none" dirty="0" smtClean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개수를 색깔별로 나타낸 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것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517232"/>
            <a:ext cx="4608512" cy="493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내용 개체 틀 10" descr="census1.em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79511" y="2564904"/>
            <a:ext cx="4444397" cy="2736304"/>
          </a:xfrm>
        </p:spPr>
      </p:pic>
      <p:pic>
        <p:nvPicPr>
          <p:cNvPr id="12" name="내용 개체 틀 11" descr="census2.emf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4716016" y="2708920"/>
            <a:ext cx="4300380" cy="26476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altLang="ko-KR" dirty="0" smtClean="0"/>
          </a:p>
          <a:p>
            <a:r>
              <a:rPr lang="ko-KR" altLang="en-US" sz="2200" b="0" dirty="0" smtClean="0">
                <a:latin typeface="맑은 고딕" pitchFamily="50" charset="-127"/>
                <a:ea typeface="맑은 고딕" pitchFamily="50" charset="-127"/>
              </a:rPr>
              <a:t>계산된 </a:t>
            </a:r>
            <a:r>
              <a:rPr lang="ko-KR" altLang="en-US" sz="2200" b="0" dirty="0">
                <a:latin typeface="맑은 고딕" pitchFamily="50" charset="-127"/>
                <a:ea typeface="맑은 고딕" pitchFamily="50" charset="-127"/>
              </a:rPr>
              <a:t>거리에 따라 진한 정도를 다르게 해본 </a:t>
            </a:r>
            <a:r>
              <a:rPr lang="en-US" altLang="ko-KR" sz="2200" b="0" cap="none" dirty="0" smtClean="0">
                <a:latin typeface="맑은 고딕" pitchFamily="50" charset="-127"/>
                <a:ea typeface="맑은 고딕" pitchFamily="50" charset="-127"/>
              </a:rPr>
              <a:t>graph</a:t>
            </a:r>
            <a:r>
              <a:rPr lang="en-US" altLang="ko-KR" sz="22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200" b="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선택된 변수에 따라 어떻게 </a:t>
            </a:r>
            <a:r>
              <a:rPr lang="en-US" altLang="ko-KR" sz="1400" b="0" cap="none" dirty="0" smtClean="0">
                <a:latin typeface="맑은 고딕" pitchFamily="50" charset="-127"/>
                <a:ea typeface="맑은 고딕" pitchFamily="50" charset="-127"/>
              </a:rPr>
              <a:t>modeling</a:t>
            </a:r>
            <a:r>
              <a:rPr lang="ko-KR" altLang="en-US" sz="1400" b="0" dirty="0" smtClean="0">
                <a:latin typeface="맑은 고딕" pitchFamily="50" charset="-127"/>
                <a:ea typeface="맑은 고딕" pitchFamily="50" charset="-127"/>
              </a:rPr>
              <a:t>을 실시했는지 </a:t>
            </a:r>
            <a:r>
              <a:rPr lang="ko-KR" altLang="en-US" sz="1400" b="0" dirty="0">
                <a:latin typeface="맑은 고딕" pitchFamily="50" charset="-127"/>
                <a:ea typeface="맑은 고딕" pitchFamily="50" charset="-127"/>
              </a:rPr>
              <a:t>보여주는 </a:t>
            </a:r>
            <a:r>
              <a:rPr lang="en-US" altLang="ko-KR" sz="1400" b="0" cap="none" dirty="0" smtClean="0">
                <a:latin typeface="맑은 고딕" pitchFamily="50" charset="-127"/>
                <a:ea typeface="맑은 고딕" pitchFamily="50" charset="-127"/>
              </a:rPr>
              <a:t>fan diagram</a:t>
            </a:r>
            <a:r>
              <a:rPr lang="en-US" altLang="ko-KR" sz="14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5540175"/>
            <a:ext cx="3456384" cy="550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내용 개체 틀 10" descr="census3.em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79512" y="2636912"/>
            <a:ext cx="4327439" cy="2664296"/>
          </a:xfrm>
        </p:spPr>
      </p:pic>
      <p:pic>
        <p:nvPicPr>
          <p:cNvPr id="12" name="내용 개체 틀 11" descr="census4.emf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4644008" y="2708920"/>
            <a:ext cx="4327439" cy="26642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8640960" cy="504056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Fan diagram from modeling result by SOM…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내용 개체 틀 7" descr="census5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115616" y="2060848"/>
            <a:ext cx="6984776" cy="46060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323528" y="5877272"/>
            <a:ext cx="8363272" cy="432048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평균 교육수준과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미취업률의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분포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내용 개체 틀 8" descr="census6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2780928"/>
            <a:ext cx="4408533" cy="2880320"/>
          </a:xfrm>
        </p:spPr>
      </p:pic>
      <p:pic>
        <p:nvPicPr>
          <p:cNvPr id="10" name="내용 개체 틀 9" descr="census7.em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4008" y="2780928"/>
            <a:ext cx="4320986" cy="2823121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67627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323528" y="5877272"/>
            <a:ext cx="6264696" cy="648072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평균나이와 임대비율은 수치가 낮은 곳이 더 많은 것으로 보아 연관성이 많이 없는 것으로 보여짐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371788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내용 개체 틀 9" descr="census8.em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74812" y="2766118"/>
            <a:ext cx="4320988" cy="2823122"/>
          </a:xfrm>
        </p:spPr>
      </p:pic>
      <p:pic>
        <p:nvPicPr>
          <p:cNvPr id="11" name="내용 개체 틀 10" descr="census9.emf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648200" y="2766118"/>
            <a:ext cx="4320986" cy="282312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323528" y="5949280"/>
            <a:ext cx="6768752" cy="576064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인터넷 사용률과 평균 건강측도는 수치가 높은 곳이 더 많기 때문에 연관성이 많은 변수라고 봐도 무방할 것임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371788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내용 개체 틀 9" descr="census10.em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74814" y="2766118"/>
            <a:ext cx="4320986" cy="2823121"/>
          </a:xfrm>
        </p:spPr>
      </p:pic>
      <p:pic>
        <p:nvPicPr>
          <p:cNvPr id="11" name="내용 개체 틀 10" descr="census11.emf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648200" y="2766118"/>
            <a:ext cx="4320986" cy="282312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12160" y="3212976"/>
            <a:ext cx="2674640" cy="3184776"/>
          </a:xfrm>
        </p:spPr>
        <p:txBody>
          <a:bodyPr>
            <a:norm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군집끼리는 서로 </a:t>
            </a:r>
            <a:r>
              <a:rPr lang="ko-KR" altLang="en-US" sz="1400" u="sng" dirty="0" smtClean="0">
                <a:latin typeface="맑은 고딕" pitchFamily="50" charset="-127"/>
                <a:ea typeface="맑은 고딕" pitchFamily="50" charset="-127"/>
              </a:rPr>
              <a:t>독립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이어야 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 WCSS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의 감소량의 변화가 크게 줄어드는 부분이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이므로 군집의 개수를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으로 결정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내용 개체 틀 6" descr="census12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2852935"/>
            <a:ext cx="5760640" cy="3763721"/>
          </a:xfr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700808"/>
            <a:ext cx="66198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6093296"/>
            <a:ext cx="8291264" cy="576064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Result of clustering 2011 Irish Census data by Self-Organizing Map …</a:t>
            </a:r>
          </a:p>
        </p:txBody>
      </p:sp>
      <p:pic>
        <p:nvPicPr>
          <p:cNvPr id="7" name="내용 개체 틀 6" descr="census13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628800"/>
            <a:ext cx="7357954" cy="446449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Using R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(2011 Irish Census data)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724128" y="3068960"/>
            <a:ext cx="2232248" cy="3328792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Mapping result of Self-Organizing Map (Dublin in Ireland)</a:t>
            </a:r>
          </a:p>
        </p:txBody>
      </p:sp>
      <p:pic>
        <p:nvPicPr>
          <p:cNvPr id="8" name="내용 개체 틀 7" descr="census14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1" y="1628799"/>
            <a:ext cx="4968553" cy="50412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Introduce </a:t>
            </a:r>
            <a:b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(Self-Organizing Map)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16832"/>
            <a:ext cx="5987008" cy="1224136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Supervised learning -&gt; Unsupervised or Competitive learning 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모든 변수들에 대한 잠재력 인정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endParaRPr lang="ko-KR" altLang="en-US" sz="1600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5"/>
            <a:ext cx="5832648" cy="316362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Conclusion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7859216" cy="936104"/>
          </a:xfrm>
        </p:spPr>
        <p:txBody>
          <a:bodyPr>
            <a:normAutofit/>
          </a:bodyPr>
          <a:lstStyle/>
          <a:p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Advantages</a:t>
            </a:r>
          </a:p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다른 방법론들에 비해 직관적이므로 소비자에 관한 세분화된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profile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을 작성하는 데 사용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비교적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algorithm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 간단하기 때문에 일반인들에게 결과를 설명하기 쉬움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636912"/>
            <a:ext cx="5484894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Conclusion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7643192" cy="936104"/>
          </a:xfrm>
        </p:spPr>
        <p:txBody>
          <a:bodyPr>
            <a:normAutofit/>
          </a:bodyPr>
          <a:lstStyle/>
          <a:p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Disadvantages</a:t>
            </a:r>
          </a:p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데이터가 반드시 깨끗하게 정렬되어 있어야 하고 수치만을 포함하고 있어야 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한꺼번에 많은 수의 변수들을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차원의 평면에 표현하기 어려울 때가 종종 발생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564904"/>
            <a:ext cx="5400600" cy="3665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References</a:t>
            </a:r>
            <a:endParaRPr lang="ko-KR" altLang="en-US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hlinkClick r:id="rId2"/>
              </a:rPr>
              <a:t>http://www.jstatsoft.org/v21/i05/paper</a:t>
            </a:r>
            <a:endParaRPr lang="en-US" altLang="ko-KR" sz="2400" dirty="0" smtClean="0"/>
          </a:p>
          <a:p>
            <a:r>
              <a:rPr lang="en-US" altLang="ko-KR" sz="2400" dirty="0" smtClean="0">
                <a:hlinkClick r:id="rId3"/>
              </a:rPr>
              <a:t>http://www.r-bloggers.com/self-organising-maps-for-customer-segmentation-using-r/</a:t>
            </a:r>
            <a:endParaRPr lang="en-US" altLang="ko-KR" sz="2400" dirty="0" smtClean="0"/>
          </a:p>
          <a:p>
            <a:r>
              <a:rPr lang="en-US" altLang="ko-KR" sz="2400" dirty="0" smtClean="0">
                <a:hlinkClick r:id="rId4"/>
              </a:rPr>
              <a:t>http://www.slideshare.net/shanelynn/2014-0117-dublin-r-selforganising-maps-for-customer-segmentation-shane-lynn</a:t>
            </a:r>
            <a:endParaRPr lang="en-US" altLang="ko-KR" sz="2400" dirty="0" smtClean="0"/>
          </a:p>
          <a:p>
            <a:r>
              <a:rPr lang="en-US" altLang="ko-KR" sz="2400" dirty="0" smtClean="0">
                <a:hlinkClick r:id="rId5"/>
              </a:rPr>
              <a:t>http://en.wikipedia.org/wiki/Self-organizing_map</a:t>
            </a:r>
            <a:endParaRPr lang="en-US" altLang="ko-KR" sz="2400" dirty="0" smtClean="0"/>
          </a:p>
          <a:p>
            <a:r>
              <a:rPr lang="en-US" altLang="ko-KR" sz="2400" dirty="0" smtClean="0">
                <a:hlinkClick r:id="rId6"/>
              </a:rPr>
              <a:t>http://en.wikipedia.org/wiki/Competitive_learning</a:t>
            </a:r>
            <a:endParaRPr lang="en-US" altLang="ko-KR" sz="2400" dirty="0" smtClean="0"/>
          </a:p>
          <a:p>
            <a:pPr>
              <a:buNone/>
            </a:pPr>
            <a:endParaRPr lang="en-US" altLang="ko-KR" sz="2800" dirty="0" smtClean="0"/>
          </a:p>
          <a:p>
            <a:endParaRPr lang="en-US" altLang="ko-KR" sz="2800" dirty="0" smtClean="0"/>
          </a:p>
          <a:p>
            <a:pPr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53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Thank you </a:t>
            </a:r>
            <a:br>
              <a:rPr lang="en-US" altLang="ko-KR" sz="53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53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for watching~~!!</a:t>
            </a:r>
            <a:endParaRPr lang="ko-KR" altLang="en-US" sz="53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19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Teuvo</a:t>
            </a:r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4000" dirty="0" err="1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Kohonen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004048" y="2420888"/>
            <a:ext cx="3682752" cy="3976864"/>
          </a:xfrm>
        </p:spPr>
        <p:txBody>
          <a:bodyPr>
            <a:normAutofit/>
          </a:bodyPr>
          <a:lstStyle/>
          <a:p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Teuvo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Kohonen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1934.7.11 ~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Data scientist from Finland.</a:t>
            </a:r>
          </a:p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주로 인공신경망과 관련된 분야에서 연구활동을 하고 있음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3600" dirty="0" smtClean="0"/>
          </a:p>
          <a:p>
            <a:endParaRPr lang="ko-KR" altLang="en-US" sz="3600" dirty="0" smtClean="0"/>
          </a:p>
          <a:p>
            <a:pPr>
              <a:buNone/>
            </a:pPr>
            <a:endParaRPr lang="en-US" altLang="ko-KR" sz="3500" dirty="0" smtClean="0"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27584" y="5949280"/>
            <a:ext cx="3384376" cy="792088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3888432" cy="474089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Principle of SOM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539552" y="1916832"/>
            <a:ext cx="8147248" cy="720080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High dimensional data (X) -&gt; Lower dimensional data (Y)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852936"/>
            <a:ext cx="6221948" cy="326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Principle of SOM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5194920" cy="936104"/>
          </a:xfrm>
        </p:spPr>
        <p:txBody>
          <a:bodyPr>
            <a:norm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고차원의 복잡한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저차원의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영역에 적절하게 그물망을 덮는 것처럼 변형시키는 것이 핵심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36912"/>
            <a:ext cx="5616624" cy="401635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Principle of SOM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3754760" cy="2016224"/>
          </a:xfrm>
        </p:spPr>
        <p:txBody>
          <a:bodyPr>
            <a:normAutofit/>
          </a:bodyPr>
          <a:lstStyle/>
          <a:p>
            <a:r>
              <a:rPr lang="en-US" altLang="ko-KR" sz="1600" u="sng" dirty="0" smtClean="0">
                <a:latin typeface="맑은 고딕" pitchFamily="50" charset="-127"/>
                <a:ea typeface="맑은 고딕" pitchFamily="50" charset="-127"/>
              </a:rPr>
              <a:t>Competitive learning             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경쟁적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학습방법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Euclidean distance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측정하여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잘 나타낸다고 여겨지는 주요패턴을 찾는 것이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point …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2060848"/>
            <a:ext cx="365949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3789040"/>
            <a:ext cx="2664297" cy="178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776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Principle of SOM</a:t>
            </a:r>
            <a:endParaRPr lang="ko-KR" altLang="en-US" sz="4000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4869160"/>
            <a:ext cx="8363272" cy="1368152"/>
          </a:xfrm>
        </p:spPr>
        <p:txBody>
          <a:bodyPr>
            <a:norm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파란색 영역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training data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분포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그물망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분석할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data</a:t>
            </a: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노란색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Best matching unit(BMU)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분석방법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Jackknife Method (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반복추정법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2060848"/>
            <a:ext cx="8267585" cy="223224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5899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모양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2479</TotalTime>
  <Words>649</Words>
  <Application>Microsoft Office PowerPoint</Application>
  <PresentationFormat>화면 슬라이드 쇼(4:3)</PresentationFormat>
  <Paragraphs>132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모듈</vt:lpstr>
      <vt:lpstr>Self-Organizing Map, SOM 1 (자기조직화지도)</vt:lpstr>
      <vt:lpstr>INDEX</vt:lpstr>
      <vt:lpstr>Introduce  (Self-Organizing Map)</vt:lpstr>
      <vt:lpstr>Introduce  (Self-Organizing Map)</vt:lpstr>
      <vt:lpstr>Teuvo Kohonen</vt:lpstr>
      <vt:lpstr>Principle of SOM</vt:lpstr>
      <vt:lpstr>Principle of SOM</vt:lpstr>
      <vt:lpstr>Principle of SOM</vt:lpstr>
      <vt:lpstr>Principle of SOM</vt:lpstr>
      <vt:lpstr>Principle of SOM</vt:lpstr>
      <vt:lpstr>Principle of SOM</vt:lpstr>
      <vt:lpstr>Principle of SOM</vt:lpstr>
      <vt:lpstr>Principle of SOM</vt:lpstr>
      <vt:lpstr>Some Example</vt:lpstr>
      <vt:lpstr>Some Example</vt:lpstr>
      <vt:lpstr>Some Example</vt:lpstr>
      <vt:lpstr>Some Example</vt:lpstr>
      <vt:lpstr>        Continue to  next video~~!!</vt:lpstr>
      <vt:lpstr>Self-Organizing Map, SOM 2 (자기조직화지도)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Conclusion</vt:lpstr>
      <vt:lpstr>Conclusion</vt:lpstr>
      <vt:lpstr>References</vt:lpstr>
      <vt:lpstr>       Thank you  for watching~~!!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Self-Organizing Map</dc:title>
  <dc:creator>user</dc:creator>
  <cp:lastModifiedBy>user</cp:lastModifiedBy>
  <cp:revision>301</cp:revision>
  <dcterms:created xsi:type="dcterms:W3CDTF">2014-10-06T12:49:36Z</dcterms:created>
  <dcterms:modified xsi:type="dcterms:W3CDTF">2014-11-21T08:19:53Z</dcterms:modified>
</cp:coreProperties>
</file>